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6" r:id="rId5"/>
    <p:sldId id="267" r:id="rId6"/>
    <p:sldId id="268" r:id="rId7"/>
    <p:sldId id="260" r:id="rId8"/>
    <p:sldId id="261" r:id="rId9"/>
    <p:sldId id="269" r:id="rId10"/>
    <p:sldId id="262" r:id="rId11"/>
    <p:sldId id="263" r:id="rId12"/>
    <p:sldId id="271" r:id="rId13"/>
    <p:sldId id="272" r:id="rId14"/>
    <p:sldId id="273" r:id="rId15"/>
    <p:sldId id="275" r:id="rId16"/>
    <p:sldId id="274" r:id="rId17"/>
    <p:sldId id="270" r:id="rId18"/>
    <p:sldId id="264" r:id="rId19"/>
    <p:sldId id="265" r:id="rId20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2" roundtripDataSignature="AMtx7mhh4XjA7C54C4XZKsOzbOiLg58Q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674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e92bcc59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12e92bcc59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f5b29592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12f5b2959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f5b29592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12f5b2959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6823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f5b29592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12f5b2959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2927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f5b29592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12f5b2959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6704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f5b29592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12f5b2959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022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f5b29592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12f5b2959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66479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f5b29592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12f5b2959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34730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2e5f9064d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12e5f9064d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e92bcc5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2e92bcc5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296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e92bcc5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2e92bcc5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5022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e92bcc5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2e92bcc5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0123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2e92bcc59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2e92bcc59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ff7fed9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12ff7fed9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ff7fed9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12ff7fed9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3850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1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" name="Google Shape;26;p11"/>
          <p:cNvSpPr/>
          <p:nvPr/>
        </p:nvSpPr>
        <p:spPr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" name="Google Shape;27;p11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" name="Google Shape;28;p11"/>
          <p:cNvSpPr/>
          <p:nvPr/>
        </p:nvSpPr>
        <p:spPr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" name="Google Shape;29;p11"/>
          <p:cNvSpPr/>
          <p:nvPr/>
        </p:nvSpPr>
        <p:spPr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" name="Google Shape;30;p11"/>
          <p:cNvSpPr txBox="1"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320"/>
              </a:spcBef>
              <a:spcAft>
                <a:spcPts val="0"/>
              </a:spcAft>
              <a:buSzPts val="1360"/>
              <a:buNone/>
              <a:defRPr sz="1600" b="1" cap="none">
                <a:solidFill>
                  <a:schemeClr val="dk2"/>
                </a:solidFill>
              </a:defRPr>
            </a:lvl1pPr>
            <a:lvl2pPr lvl="1" algn="ctr">
              <a:spcBef>
                <a:spcPts val="360"/>
              </a:spcBef>
              <a:spcAft>
                <a:spcPts val="0"/>
              </a:spcAft>
              <a:buSzPts val="1260"/>
              <a:buNone/>
              <a:defRPr/>
            </a:lvl2pPr>
            <a:lvl3pPr lvl="2" algn="ctr">
              <a:spcBef>
                <a:spcPts val="360"/>
              </a:spcBef>
              <a:spcAft>
                <a:spcPts val="0"/>
              </a:spcAft>
              <a:buSzPts val="1350"/>
              <a:buNone/>
              <a:defRPr/>
            </a:lvl3pPr>
            <a:lvl4pPr lvl="3" algn="ctr">
              <a:spcBef>
                <a:spcPts val="360"/>
              </a:spcBef>
              <a:spcAft>
                <a:spcPts val="0"/>
              </a:spcAft>
              <a:buSzPts val="1260"/>
              <a:buNone/>
              <a:defRPr/>
            </a:lvl4pPr>
            <a:lvl5pPr lvl="4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360"/>
              </a:spcBef>
              <a:spcAft>
                <a:spcPts val="0"/>
              </a:spcAft>
              <a:buSzPts val="1440"/>
              <a:buNone/>
              <a:defRPr/>
            </a:lvl6pPr>
            <a:lvl7pPr lvl="6" algn="ctr">
              <a:spcBef>
                <a:spcPts val="360"/>
              </a:spcBef>
              <a:spcAft>
                <a:spcPts val="0"/>
              </a:spcAft>
              <a:buSzPts val="1620"/>
              <a:buNone/>
              <a:defRPr/>
            </a:lvl7pPr>
            <a:lvl8pPr lvl="7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360"/>
              </a:spcBef>
              <a:spcAft>
                <a:spcPts val="0"/>
              </a:spcAft>
              <a:buSzPts val="162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dt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ftr" idx="11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3" name="Google Shape;33;p11"/>
          <p:cNvCxnSpPr/>
          <p:nvPr/>
        </p:nvCxnSpPr>
        <p:spPr>
          <a:xfrm>
            <a:off x="155448" y="2420112"/>
            <a:ext cx="8833104" cy="0"/>
          </a:xfrm>
          <a:prstGeom prst="straightConnector1">
            <a:avLst/>
          </a:prstGeom>
          <a:noFill/>
          <a:ln w="11425" cap="flat" cmpd="sng">
            <a:solidFill>
              <a:srgbClr val="7A979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4" name="Google Shape;34;p11"/>
          <p:cNvSpPr/>
          <p:nvPr/>
        </p:nvSpPr>
        <p:spPr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>
            <a:solidFill>
              <a:srgbClr val="7A979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" name="Google Shape;35;p11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" name="Google Shape;36;p11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>
            <a:solidFill>
              <a:srgbClr val="7A97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" name="Google Shape;37;p11"/>
          <p:cNvSpPr txBox="1">
            <a:spLocks noGrp="1"/>
          </p:cNvSpPr>
          <p:nvPr>
            <p:ph type="sldNum" idx="12"/>
          </p:nvPr>
        </p:nvSpPr>
        <p:spPr>
          <a:xfrm>
            <a:off x="4343400" y="2199450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lvl="1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lvl="2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lvl="3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lvl="4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lvl="5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lvl="6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lvl="7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lvl="8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Georgia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bg>
      <p:bgPr>
        <a:solidFill>
          <a:schemeClr val="lt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body" idx="1"/>
          </p:nvPr>
        </p:nvSpPr>
        <p:spPr>
          <a:xfrm rot="5400000">
            <a:off x="2269236" y="-443484"/>
            <a:ext cx="4599432" cy="85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08610" algn="l"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2pPr>
            <a:lvl3pPr marL="1371600" lvl="2" indent="-314325" algn="l"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marL="1828800" lvl="3" indent="-308610" algn="l">
              <a:spcBef>
                <a:spcPts val="360"/>
              </a:spcBef>
              <a:spcAft>
                <a:spcPts val="0"/>
              </a:spcAft>
              <a:buSzPts val="1260"/>
              <a:buChar char="🞆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dt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ftr" idx="11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sldNum" idx="12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bg>
      <p:bgPr>
        <a:solidFill>
          <a:schemeClr val="lt2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9" name="Google Shape;149;p21"/>
          <p:cNvSpPr/>
          <p:nvPr/>
        </p:nvSpPr>
        <p:spPr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0" name="Google Shape;150;p21"/>
          <p:cNvSpPr/>
          <p:nvPr/>
        </p:nvSpPr>
        <p:spPr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1" name="Google Shape;151;p21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2" name="Google Shape;152;p21"/>
          <p:cNvSpPr/>
          <p:nvPr/>
        </p:nvSpPr>
        <p:spPr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3" name="Google Shape;153;p21"/>
          <p:cNvSpPr/>
          <p:nvPr/>
        </p:nvSpPr>
        <p:spPr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>
            <a:solidFill>
              <a:srgbClr val="7A979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54" name="Google Shape;154;p21"/>
          <p:cNvCxnSpPr/>
          <p:nvPr/>
        </p:nvCxnSpPr>
        <p:spPr>
          <a:xfrm rot="5400000">
            <a:off x="4021836" y="3278124"/>
            <a:ext cx="6245352" cy="0"/>
          </a:xfrm>
          <a:prstGeom prst="straightConnector1">
            <a:avLst/>
          </a:prstGeom>
          <a:noFill/>
          <a:ln w="9525" cap="flat" cmpd="sng">
            <a:solidFill>
              <a:srgbClr val="7A979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55" name="Google Shape;155;p21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6" name="Google Shape;156;p21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>
            <a:solidFill>
              <a:srgbClr val="7A97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7" name="Google Shape;157;p21"/>
          <p:cNvSpPr txBox="1">
            <a:spLocks noGrp="1"/>
          </p:cNvSpPr>
          <p:nvPr>
            <p:ph type="sldNum" idx="12"/>
          </p:nvPr>
        </p:nvSpPr>
        <p:spPr>
          <a:xfrm>
            <a:off x="6915912" y="3009901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8" name="Google Shape;158;p21"/>
          <p:cNvSpPr txBox="1">
            <a:spLocks noGrp="1"/>
          </p:cNvSpPr>
          <p:nvPr>
            <p:ph type="body" idx="1"/>
          </p:nvPr>
        </p:nvSpPr>
        <p:spPr>
          <a:xfrm rot="5400000">
            <a:off x="670717" y="-61117"/>
            <a:ext cx="5821366" cy="6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08610" algn="l"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2pPr>
            <a:lvl3pPr marL="1371600" lvl="2" indent="-314325" algn="l"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marL="1828800" lvl="3" indent="-308610" algn="l">
              <a:spcBef>
                <a:spcPts val="360"/>
              </a:spcBef>
              <a:spcAft>
                <a:spcPts val="0"/>
              </a:spcAft>
              <a:buSzPts val="1260"/>
              <a:buChar char="🞆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1"/>
          <p:cNvSpPr txBox="1">
            <a:spLocks noGrp="1"/>
          </p:cNvSpPr>
          <p:nvPr>
            <p:ph type="dt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1"/>
          <p:cNvSpPr txBox="1">
            <a:spLocks noGrp="1"/>
          </p:cNvSpPr>
          <p:nvPr>
            <p:ph type="ftr" idx="11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 rot="5400000">
            <a:off x="5189538" y="2506664"/>
            <a:ext cx="5851525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bg>
      <p:bgPr>
        <a:solidFill>
          <a:schemeClr val="lt2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  <a:defRPr>
                <a:solidFill>
                  <a:srgbClr val="7A979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dt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ftr" idx="11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sldNum" idx="12"/>
          </p:nvPr>
        </p:nvSpPr>
        <p:spPr>
          <a:xfrm>
            <a:off x="4361688" y="1026372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body" idx="1"/>
          </p:nvPr>
        </p:nvSpPr>
        <p:spPr>
          <a:xfrm>
            <a:off x="301752" y="1527048"/>
            <a:ext cx="850392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08610" algn="l"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2pPr>
            <a:lvl3pPr marL="1371600" lvl="2" indent="-314325" algn="l"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marL="1828800" lvl="3" indent="-308610" algn="l">
              <a:spcBef>
                <a:spcPts val="360"/>
              </a:spcBef>
              <a:spcAft>
                <a:spcPts val="0"/>
              </a:spcAft>
              <a:buSzPts val="1260"/>
              <a:buChar char="🞆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7" name="Google Shape;47;p13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8" name="Google Shape;48;p13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9" name="Google Shape;49;p13"/>
          <p:cNvSpPr/>
          <p:nvPr/>
        </p:nvSpPr>
        <p:spPr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0" name="Google Shape;50;p13"/>
          <p:cNvSpPr/>
          <p:nvPr/>
        </p:nvSpPr>
        <p:spPr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1" name="Google Shape;51;p13"/>
          <p:cNvSpPr/>
          <p:nvPr/>
        </p:nvSpPr>
        <p:spPr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320"/>
              </a:spcBef>
              <a:spcAft>
                <a:spcPts val="0"/>
              </a:spcAft>
              <a:buSzPts val="1360"/>
              <a:buNone/>
              <a:defRPr sz="1600" b="1" cap="none">
                <a:solidFill>
                  <a:schemeClr val="dk2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1400"/>
              <a:buFont typeface="Georgia"/>
              <a:buNone/>
              <a:defRPr sz="1400">
                <a:solidFill>
                  <a:srgbClr val="888888"/>
                </a:solidFill>
              </a:defRPr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4" name="Google Shape;54;p13"/>
          <p:cNvSpPr/>
          <p:nvPr/>
        </p:nvSpPr>
        <p:spPr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>
            <a:solidFill>
              <a:srgbClr val="7A979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ftr" idx="11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dt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57" name="Google Shape;57;p13"/>
          <p:cNvCxnSpPr/>
          <p:nvPr/>
        </p:nvCxnSpPr>
        <p:spPr>
          <a:xfrm>
            <a:off x="152400" y="2438400"/>
            <a:ext cx="8833104" cy="0"/>
          </a:xfrm>
          <a:prstGeom prst="straightConnector1">
            <a:avLst/>
          </a:prstGeom>
          <a:noFill/>
          <a:ln w="11425" cap="flat" cmpd="sng">
            <a:solidFill>
              <a:srgbClr val="7A979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58" name="Google Shape;58;p13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>
            <a:solidFill>
              <a:srgbClr val="7A97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4343400" y="2199450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lvl="1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lvl="2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lvl="3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lvl="4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lvl="5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lvl="6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lvl="7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lvl="8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Georgia"/>
              <a:buNone/>
              <a:defRPr sz="4200" b="0" cap="none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bg>
      <p:bgPr>
        <a:solidFill>
          <a:schemeClr val="lt2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dt" idx="10"/>
          </p:nvPr>
        </p:nvSpPr>
        <p:spPr>
          <a:xfrm>
            <a:off x="5791200" y="640994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ftr" idx="11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ldNum" idx="12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" name="Google Shape;67;p14"/>
          <p:cNvCxnSpPr/>
          <p:nvPr/>
        </p:nvCxnSpPr>
        <p:spPr>
          <a:xfrm rot="10800000" flipH="1">
            <a:off x="4563080" y="1575652"/>
            <a:ext cx="8921" cy="481955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301752" y="1371600"/>
            <a:ext cx="4038600" cy="4681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3537" algn="l">
              <a:spcBef>
                <a:spcPts val="500"/>
              </a:spcBef>
              <a:spcAft>
                <a:spcPts val="0"/>
              </a:spcAft>
              <a:buSzPts val="2125"/>
              <a:buChar char="⚫"/>
              <a:defRPr sz="2500"/>
            </a:lvl1pPr>
            <a:lvl2pPr marL="914400" lvl="1" indent="-308610" algn="l"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2pPr>
            <a:lvl3pPr marL="1371600" lvl="2" indent="-314325" algn="l"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marL="1828800" lvl="3" indent="-308610" algn="l">
              <a:spcBef>
                <a:spcPts val="360"/>
              </a:spcBef>
              <a:spcAft>
                <a:spcPts val="0"/>
              </a:spcAft>
              <a:buSzPts val="1260"/>
              <a:buChar char="🞆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2"/>
          </p:nvPr>
        </p:nvSpPr>
        <p:spPr>
          <a:xfrm>
            <a:off x="4800600" y="1371600"/>
            <a:ext cx="4038600" cy="4681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3537" algn="l">
              <a:spcBef>
                <a:spcPts val="500"/>
              </a:spcBef>
              <a:spcAft>
                <a:spcPts val="0"/>
              </a:spcAft>
              <a:buSzPts val="2125"/>
              <a:buChar char="⚫"/>
              <a:defRPr sz="2500"/>
            </a:lvl1pPr>
            <a:lvl2pPr marL="914400" lvl="1" indent="-308610" algn="l"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2pPr>
            <a:lvl3pPr marL="1371600" lvl="2" indent="-314325" algn="l"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marL="1828800" lvl="3" indent="-308610" algn="l">
              <a:spcBef>
                <a:spcPts val="360"/>
              </a:spcBef>
              <a:spcAft>
                <a:spcPts val="0"/>
              </a:spcAft>
              <a:buSzPts val="1260"/>
              <a:buChar char="🞆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 type="twoTxTwoObj">
  <p:cSld name="TWO_OBJECTS_WITH_TEXT">
    <p:bg>
      <p:bgPr>
        <a:solidFill>
          <a:schemeClr val="lt2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Google Shape;71;p15"/>
          <p:cNvCxnSpPr/>
          <p:nvPr/>
        </p:nvCxnSpPr>
        <p:spPr>
          <a:xfrm rot="10800000">
            <a:off x="4572000" y="2200275"/>
            <a:ext cx="0" cy="418795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2" name="Google Shape;72;p15"/>
          <p:cNvSpPr/>
          <p:nvPr/>
        </p:nvSpPr>
        <p:spPr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prstGeom prst="rect">
            <a:avLst/>
          </a:prstGeom>
          <a:noFill/>
          <a:ln>
            <a:noFill/>
          </a:ln>
          <a:effectLst>
            <a:outerShdw blurRad="50800" dist="254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440"/>
              </a:spcBef>
              <a:spcAft>
                <a:spcPts val="0"/>
              </a:spcAft>
              <a:buSzPts val="1870"/>
              <a:buNone/>
              <a:defRPr sz="22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350"/>
              <a:buNone/>
              <a:defRPr sz="18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600"/>
              <a:buFont typeface="Georgia"/>
              <a:buNone/>
              <a:defRPr sz="16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2"/>
          </p:nvPr>
        </p:nvSpPr>
        <p:spPr>
          <a:xfrm>
            <a:off x="4791330" y="1524000"/>
            <a:ext cx="4041775" cy="731520"/>
          </a:xfrm>
          <a:prstGeom prst="rect">
            <a:avLst/>
          </a:prstGeom>
          <a:noFill/>
          <a:ln>
            <a:noFill/>
          </a:ln>
          <a:effectLst>
            <a:outerShdw blurRad="50800" dist="254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440"/>
              </a:spcBef>
              <a:spcAft>
                <a:spcPts val="0"/>
              </a:spcAft>
              <a:buSzPts val="1870"/>
              <a:buNone/>
              <a:defRPr sz="22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350"/>
              <a:buNone/>
              <a:defRPr sz="18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600"/>
              <a:buFont typeface="Georgia"/>
              <a:buNone/>
              <a:defRPr sz="16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dt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ftr" idx="11"/>
          </p:nvPr>
        </p:nvSpPr>
        <p:spPr>
          <a:xfrm>
            <a:off x="304800" y="6409944"/>
            <a:ext cx="3581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2" name="Google Shape;82;p15"/>
          <p:cNvCxnSpPr/>
          <p:nvPr/>
        </p:nvCxnSpPr>
        <p:spPr>
          <a:xfrm>
            <a:off x="152400" y="1280160"/>
            <a:ext cx="8833104" cy="0"/>
          </a:xfrm>
          <a:prstGeom prst="straightConnector1">
            <a:avLst/>
          </a:prstGeom>
          <a:noFill/>
          <a:ln w="11425" cap="flat" cmpd="sng">
            <a:solidFill>
              <a:srgbClr val="7A979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83" name="Google Shape;83;p15"/>
          <p:cNvSpPr/>
          <p:nvPr/>
        </p:nvSpPr>
        <p:spPr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>
            <a:solidFill>
              <a:srgbClr val="7A979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3"/>
          </p:nvPr>
        </p:nvSpPr>
        <p:spPr>
          <a:xfrm>
            <a:off x="301752" y="2471383"/>
            <a:ext cx="4041648" cy="381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08610" algn="l"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2pPr>
            <a:lvl3pPr marL="1371600" lvl="2" indent="-314325" algn="l"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marL="1828800" lvl="3" indent="-308610" algn="l">
              <a:spcBef>
                <a:spcPts val="360"/>
              </a:spcBef>
              <a:spcAft>
                <a:spcPts val="0"/>
              </a:spcAft>
              <a:buSzPts val="1260"/>
              <a:buChar char="🞆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body" idx="4"/>
          </p:nvPr>
        </p:nvSpPr>
        <p:spPr>
          <a:xfrm>
            <a:off x="4800600" y="2471383"/>
            <a:ext cx="4038600" cy="3822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08610" algn="l"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2pPr>
            <a:lvl3pPr marL="1371600" lvl="2" indent="-314325" algn="l"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marL="1828800" lvl="3" indent="-308610" algn="l">
              <a:spcBef>
                <a:spcPts val="360"/>
              </a:spcBef>
              <a:spcAft>
                <a:spcPts val="0"/>
              </a:spcAft>
              <a:buSzPts val="1260"/>
              <a:buChar char="🞆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5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>
            <a:solidFill>
              <a:srgbClr val="7A97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8" name="Google Shape;88;p15"/>
          <p:cNvSpPr txBox="1">
            <a:spLocks noGrp="1"/>
          </p:cNvSpPr>
          <p:nvPr>
            <p:ph type="sldNum" idx="12"/>
          </p:nvPr>
        </p:nvSpPr>
        <p:spPr>
          <a:xfrm>
            <a:off x="4343400" y="1042416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lvl="1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lvl="2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lvl="3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lvl="4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lvl="5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lvl="6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lvl="7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lvl="8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dt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ftr" idx="11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ldNum" idx="12"/>
          </p:nvPr>
        </p:nvSpPr>
        <p:spPr>
          <a:xfrm>
            <a:off x="4343400" y="1036020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7" name="Google Shape;97;p17"/>
          <p:cNvSpPr/>
          <p:nvPr/>
        </p:nvSpPr>
        <p:spPr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8" name="Google Shape;98;p17"/>
          <p:cNvSpPr/>
          <p:nvPr/>
        </p:nvSpPr>
        <p:spPr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9" name="Google Shape;99;p17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0" name="Google Shape;100;p17"/>
          <p:cNvSpPr/>
          <p:nvPr/>
        </p:nvSpPr>
        <p:spPr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1" name="Google Shape;101;p17"/>
          <p:cNvSpPr/>
          <p:nvPr/>
        </p:nvSpPr>
        <p:spPr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>
            <a:solidFill>
              <a:srgbClr val="7A979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2" name="Google Shape;102;p17"/>
          <p:cNvSpPr txBox="1">
            <a:spLocks noGrp="1"/>
          </p:cNvSpPr>
          <p:nvPr>
            <p:ph type="dt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ftr" idx="11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ldNum" idx="12"/>
          </p:nvPr>
        </p:nvSpPr>
        <p:spPr>
          <a:xfrm>
            <a:off x="4267200" y="6324600"/>
            <a:ext cx="609600" cy="441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lvl="1" indent="0" algn="ctr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lvl="2" indent="0" algn="ctr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lvl="3" indent="0" algn="ctr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lvl="4" indent="0" algn="ctr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lvl="5" indent="0" algn="ctr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lvl="6" indent="0" algn="ctr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lvl="7" indent="0" algn="ctr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lvl="8" indent="0" algn="ctr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/>
          <p:nvPr/>
        </p:nvSpPr>
        <p:spPr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8" name="Google Shape;108;p18"/>
          <p:cNvSpPr/>
          <p:nvPr/>
        </p:nvSpPr>
        <p:spPr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9" name="Google Shape;109;p18"/>
          <p:cNvSpPr/>
          <p:nvPr/>
        </p:nvSpPr>
        <p:spPr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eorgia"/>
              <a:buNone/>
              <a:defRPr sz="2200" b="1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body" idx="1"/>
          </p:nvPr>
        </p:nvSpPr>
        <p:spPr>
          <a:xfrm>
            <a:off x="381000" y="1981200"/>
            <a:ext cx="2362200" cy="414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SzPts val="1360"/>
              <a:buNone/>
              <a:defRPr sz="1600">
                <a:solidFill>
                  <a:srgbClr val="FFFFF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75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900"/>
              <a:buFont typeface="Georgia"/>
              <a:buNone/>
              <a:defRPr sz="900"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>
            <a:solidFill>
              <a:srgbClr val="7A979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15" name="Google Shape;115;p18"/>
          <p:cNvCxnSpPr/>
          <p:nvPr/>
        </p:nvCxnSpPr>
        <p:spPr>
          <a:xfrm>
            <a:off x="152400" y="533400"/>
            <a:ext cx="8833104" cy="0"/>
          </a:xfrm>
          <a:prstGeom prst="straightConnector1">
            <a:avLst/>
          </a:prstGeom>
          <a:noFill/>
          <a:ln w="11425" cap="flat" cmpd="sng">
            <a:solidFill>
              <a:srgbClr val="7A979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16" name="Google Shape;116;p18"/>
          <p:cNvSpPr txBox="1">
            <a:spLocks noGrp="1"/>
          </p:cNvSpPr>
          <p:nvPr>
            <p:ph type="body" idx="2"/>
          </p:nvPr>
        </p:nvSpPr>
        <p:spPr>
          <a:xfrm>
            <a:off x="3124200" y="685800"/>
            <a:ext cx="5638800" cy="54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08610" algn="l"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2pPr>
            <a:lvl3pPr marL="1371600" lvl="2" indent="-314325" algn="l"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marL="1828800" lvl="3" indent="-308610" algn="l">
              <a:spcBef>
                <a:spcPts val="360"/>
              </a:spcBef>
              <a:spcAft>
                <a:spcPts val="0"/>
              </a:spcAft>
              <a:buSzPts val="1260"/>
              <a:buChar char="🞆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8" name="Google Shape;118;p18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>
            <a:solidFill>
              <a:srgbClr val="7A97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1371600" y="312738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lvl="1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lvl="2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lvl="3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lvl="4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lvl="5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lvl="6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lvl="7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lvl="8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" name="Google Shape;120;p18"/>
          <p:cNvSpPr/>
          <p:nvPr/>
        </p:nvSpPr>
        <p:spPr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1" name="Google Shape;121;p18"/>
          <p:cNvSpPr txBox="1">
            <a:spLocks noGrp="1"/>
          </p:cNvSpPr>
          <p:nvPr>
            <p:ph type="dt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ftr" idx="11"/>
          </p:nvPr>
        </p:nvSpPr>
        <p:spPr>
          <a:xfrm>
            <a:off x="301752" y="6410848"/>
            <a:ext cx="338328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19"/>
          <p:cNvCxnSpPr/>
          <p:nvPr/>
        </p:nvCxnSpPr>
        <p:spPr>
          <a:xfrm>
            <a:off x="152400" y="533400"/>
            <a:ext cx="8833104" cy="0"/>
          </a:xfrm>
          <a:prstGeom prst="straightConnector1">
            <a:avLst/>
          </a:prstGeom>
          <a:noFill/>
          <a:ln w="11425" cap="flat" cmpd="sng">
            <a:solidFill>
              <a:srgbClr val="7A979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25" name="Google Shape;125;p19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6" name="Google Shape;126;p19"/>
          <p:cNvSpPr/>
          <p:nvPr/>
        </p:nvSpPr>
        <p:spPr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7" name="Google Shape;127;p19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8" name="Google Shape;128;p19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9" name="Google Shape;129;p19"/>
          <p:cNvSpPr/>
          <p:nvPr/>
        </p:nvSpPr>
        <p:spPr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0" name="Google Shape;130;p19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1" name="Google Shape;131;p19"/>
          <p:cNvSpPr/>
          <p:nvPr/>
        </p:nvSpPr>
        <p:spPr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>
            <a:solidFill>
              <a:srgbClr val="7A979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2" name="Google Shape;132;p1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3" name="Google Shape;133;p19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>
            <a:solidFill>
              <a:srgbClr val="7A97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1371600" y="312738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sz="2400"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9"/>
          <p:cNvSpPr>
            <a:spLocks noGrp="1"/>
          </p:cNvSpPr>
          <p:nvPr>
            <p:ph type="pic" idx="2"/>
          </p:nvPr>
        </p:nvSpPr>
        <p:spPr>
          <a:xfrm>
            <a:off x="3000375" y="609600"/>
            <a:ext cx="5867400" cy="4267200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19"/>
          <p:cNvSpPr txBox="1">
            <a:spLocks noGrp="1"/>
          </p:cNvSpPr>
          <p:nvPr>
            <p:ph type="body" idx="1"/>
          </p:nvPr>
        </p:nvSpPr>
        <p:spPr>
          <a:xfrm>
            <a:off x="381000" y="990600"/>
            <a:ext cx="24384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SzPts val="1360"/>
              <a:buFont typeface="Georgia"/>
              <a:buNone/>
              <a:defRPr sz="1600">
                <a:solidFill>
                  <a:srgbClr val="FFFFFF"/>
                </a:solidFill>
              </a:defRPr>
            </a:lvl1pPr>
            <a:lvl2pPr marL="914400" lvl="1" indent="-281940" algn="l">
              <a:spcBef>
                <a:spcPts val="1000"/>
              </a:spcBef>
              <a:spcAft>
                <a:spcPts val="0"/>
              </a:spcAft>
              <a:buSzPts val="840"/>
              <a:buChar char="⚪"/>
              <a:defRPr sz="1200"/>
            </a:lvl2pPr>
            <a:lvl3pPr marL="1371600" lvl="2" indent="-276225" algn="l">
              <a:spcBef>
                <a:spcPts val="200"/>
              </a:spcBef>
              <a:spcAft>
                <a:spcPts val="0"/>
              </a:spcAft>
              <a:buSzPts val="750"/>
              <a:buChar char="⯍"/>
              <a:defRPr sz="1000"/>
            </a:lvl3pPr>
            <a:lvl4pPr marL="1828800" lvl="3" indent="-268605" algn="l">
              <a:spcBef>
                <a:spcPts val="180"/>
              </a:spcBef>
              <a:spcAft>
                <a:spcPts val="0"/>
              </a:spcAft>
              <a:buSzPts val="630"/>
              <a:buChar char="🞆"/>
              <a:defRPr sz="900"/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SzPts val="900"/>
              <a:buFont typeface="Georgia"/>
              <a:buChar char="•"/>
              <a:defRPr sz="900"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19"/>
          <p:cNvSpPr/>
          <p:nvPr/>
        </p:nvSpPr>
        <p:spPr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9" name="Google Shape;139;p19"/>
          <p:cNvSpPr txBox="1">
            <a:spLocks noGrp="1"/>
          </p:cNvSpPr>
          <p:nvPr>
            <p:ph type="dt" idx="10"/>
          </p:nvPr>
        </p:nvSpPr>
        <p:spPr>
          <a:xfrm>
            <a:off x="5788152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ftr" idx="11"/>
          </p:nvPr>
        </p:nvSpPr>
        <p:spPr>
          <a:xfrm>
            <a:off x="301752" y="6410848"/>
            <a:ext cx="35844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" name="Google Shape;11;p10"/>
          <p:cNvSpPr/>
          <p:nvPr/>
        </p:nvSpPr>
        <p:spPr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" name="Google Shape;12;p10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" name="Google Shape;13;p10"/>
          <p:cNvSpPr/>
          <p:nvPr/>
        </p:nvSpPr>
        <p:spPr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" name="Google Shape;14;p10"/>
          <p:cNvSpPr/>
          <p:nvPr/>
        </p:nvSpPr>
        <p:spPr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" name="Google Shape;15;p10"/>
          <p:cNvSpPr txBox="1">
            <a:spLocks noGrp="1"/>
          </p:cNvSpPr>
          <p:nvPr>
            <p:ph type="dt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16" name="Google Shape;16;p10"/>
          <p:cNvSpPr txBox="1">
            <a:spLocks noGrp="1"/>
          </p:cNvSpPr>
          <p:nvPr>
            <p:ph type="ftr" idx="11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17" name="Google Shape;17;p10"/>
          <p:cNvSpPr/>
          <p:nvPr/>
        </p:nvSpPr>
        <p:spPr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>
            <a:solidFill>
              <a:srgbClr val="7A979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8" name="Google Shape;18;p10"/>
          <p:cNvCxnSpPr/>
          <p:nvPr/>
        </p:nvCxnSpPr>
        <p:spPr>
          <a:xfrm>
            <a:off x="152400" y="1276743"/>
            <a:ext cx="8833104" cy="0"/>
          </a:xfrm>
          <a:prstGeom prst="straightConnector1">
            <a:avLst/>
          </a:prstGeom>
          <a:noFill/>
          <a:ln w="9525" cap="flat" cmpd="sng">
            <a:solidFill>
              <a:srgbClr val="7A979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9" name="Google Shape;19;p10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" name="Google Shape;20;p10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>
            <a:solidFill>
              <a:srgbClr val="7A97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" name="Google Shape;21;p10"/>
          <p:cNvSpPr txBox="1">
            <a:spLocks noGrp="1"/>
          </p:cNvSpPr>
          <p:nvPr>
            <p:ph type="sldNum" idx="12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marR="0" lvl="0" indent="0" algn="ctr" rtl="0">
              <a:spcBef>
                <a:spcPts val="0"/>
              </a:spcBef>
              <a:buNone/>
              <a:defRPr sz="1600" b="0" u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ctr" rtl="0">
              <a:spcBef>
                <a:spcPts val="0"/>
              </a:spcBef>
              <a:buNone/>
              <a:defRPr sz="1600" b="0" u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ctr" rtl="0">
              <a:spcBef>
                <a:spcPts val="0"/>
              </a:spcBef>
              <a:buNone/>
              <a:defRPr sz="1600" b="0" u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ctr" rtl="0">
              <a:spcBef>
                <a:spcPts val="0"/>
              </a:spcBef>
              <a:buNone/>
              <a:defRPr sz="1600" b="0" u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ctr" rtl="0">
              <a:spcBef>
                <a:spcPts val="0"/>
              </a:spcBef>
              <a:buNone/>
              <a:defRPr sz="1600" b="0" u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ctr" rtl="0">
              <a:spcBef>
                <a:spcPts val="0"/>
              </a:spcBef>
              <a:buNone/>
              <a:defRPr sz="1600" b="0" u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ctr" rtl="0">
              <a:spcBef>
                <a:spcPts val="0"/>
              </a:spcBef>
              <a:buNone/>
              <a:defRPr sz="1600" b="0" u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ctr" rtl="0">
              <a:spcBef>
                <a:spcPts val="0"/>
              </a:spcBef>
              <a:buNone/>
              <a:defRPr sz="1600" b="0" u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ctr" rtl="0">
              <a:spcBef>
                <a:spcPts val="0"/>
              </a:spcBef>
              <a:buNone/>
              <a:defRPr sz="1600" b="0" u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10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  <a:defRPr sz="33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74332" algn="l" rtl="0">
              <a:spcBef>
                <a:spcPts val="540"/>
              </a:spcBef>
              <a:spcAft>
                <a:spcPts val="0"/>
              </a:spcAft>
              <a:buClr>
                <a:schemeClr val="accent1"/>
              </a:buClr>
              <a:buSzPts val="2295"/>
              <a:buFont typeface="Noto Sans Symbols"/>
              <a:buChar char="⚫"/>
              <a:defRPr sz="27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26390" algn="l" rtl="0"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540"/>
              <a:buFont typeface="Noto Sans Symbols"/>
              <a:buChar char="⚪"/>
              <a:defRPr sz="2200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2385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Noto Sans Symbols"/>
              <a:buChar char="⯍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17500" algn="l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🞆"/>
              <a:defRPr sz="2000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Georgia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20039" algn="l" rtl="0"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4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20039" algn="l" rtl="0">
              <a:spcBef>
                <a:spcPts val="320"/>
              </a:spcBef>
              <a:spcAft>
                <a:spcPts val="0"/>
              </a:spcAft>
              <a:buClr>
                <a:srgbClr val="B75640"/>
              </a:buClr>
              <a:buSzPts val="1440"/>
              <a:buFont typeface="Georgia"/>
              <a:buChar char="•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rgbClr val="7A6B62"/>
              </a:buClr>
              <a:buSzPts val="1600"/>
              <a:buFont typeface="Georgia"/>
              <a:buChar char="•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08609" algn="l" rtl="0">
              <a:spcBef>
                <a:spcPts val="280"/>
              </a:spcBef>
              <a:spcAft>
                <a:spcPts val="0"/>
              </a:spcAft>
              <a:buClr>
                <a:srgbClr val="B29D00"/>
              </a:buClr>
              <a:buSzPts val="1260"/>
              <a:buFont typeface="Georgia"/>
              <a:buChar char="•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resecurity.com/blog/why-do-ransomware-attacks-keep-happening%5D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yberark.com/resources/blog/how-to-use-the-mitre-att-ck-framework-to-fight-ransomware-attacks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"/>
          <p:cNvSpPr txBox="1">
            <a:spLocks noGrp="1"/>
          </p:cNvSpPr>
          <p:nvPr>
            <p:ph type="subTitle" idx="1"/>
          </p:nvPr>
        </p:nvSpPr>
        <p:spPr>
          <a:xfrm>
            <a:off x="838200" y="5334000"/>
            <a:ext cx="6400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2000"/>
              <a:t>Student Pann Vichhka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2000"/>
              <a:t>Advior Na Sambathchatovong</a:t>
            </a:r>
            <a:endParaRPr sz="2000"/>
          </a:p>
        </p:txBody>
      </p:sp>
      <p:sp>
        <p:nvSpPr>
          <p:cNvPr id="168" name="Google Shape;168;p1"/>
          <p:cNvSpPr txBox="1">
            <a:spLocks noGrp="1"/>
          </p:cNvSpPr>
          <p:nvPr>
            <p:ph type="ctrTitle"/>
          </p:nvPr>
        </p:nvSpPr>
        <p:spPr>
          <a:xfrm>
            <a:off x="762000" y="3429000"/>
            <a:ext cx="7772400" cy="1470025"/>
          </a:xfrm>
          <a:prstGeom prst="rect">
            <a:avLst/>
          </a:prstGeom>
          <a:solidFill>
            <a:srgbClr val="546D79"/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Georgia"/>
              <a:buNone/>
            </a:pPr>
            <a:r>
              <a:rPr lang="en-US" baseline="30000">
                <a:solidFill>
                  <a:schemeClr val="lt1"/>
                </a:solidFill>
              </a:rPr>
              <a:t>Dynamic Adaptive of Ransomeware Defensive Profile Using Attack-Defense framework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9" name="Google Shape;169;p1"/>
          <p:cNvSpPr txBox="1"/>
          <p:nvPr/>
        </p:nvSpPr>
        <p:spPr>
          <a:xfrm>
            <a:off x="304800" y="533400"/>
            <a:ext cx="6629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B5064"/>
                </a:solidFill>
                <a:latin typeface="Georgia"/>
                <a:ea typeface="Georgia"/>
                <a:cs typeface="Georgia"/>
                <a:sym typeface="Georgia"/>
              </a:rPr>
              <a:t>Royal University of Phnom Penh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4B5064"/>
                </a:solidFill>
                <a:latin typeface="Georgia"/>
                <a:ea typeface="Georgia"/>
                <a:cs typeface="Georgia"/>
                <a:sym typeface="Georgia"/>
              </a:rPr>
              <a:t>Faculty of Engineering</a:t>
            </a:r>
            <a:endParaRPr sz="2600">
              <a:solidFill>
                <a:srgbClr val="4B506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70" name="Google Shape;17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34200" y="472536"/>
            <a:ext cx="1499616" cy="149961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"/>
          <p:cNvSpPr txBox="1">
            <a:spLocks noGrp="1"/>
          </p:cNvSpPr>
          <p:nvPr>
            <p:ph type="sldNum" idx="12"/>
          </p:nvPr>
        </p:nvSpPr>
        <p:spPr>
          <a:xfrm>
            <a:off x="4343400" y="2199450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2e92bcc596_0_12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</a:pPr>
            <a:r>
              <a:rPr lang="en-US" dirty="0"/>
              <a:t>Result</a:t>
            </a:r>
            <a:endParaRPr dirty="0"/>
          </a:p>
        </p:txBody>
      </p:sp>
      <p:sp>
        <p:nvSpPr>
          <p:cNvPr id="214" name="Google Shape;214;g12e92bcc596_0_12"/>
          <p:cNvSpPr txBox="1">
            <a:spLocks noGrp="1"/>
          </p:cNvSpPr>
          <p:nvPr>
            <p:ph type="sldNum" idx="12"/>
          </p:nvPr>
        </p:nvSpPr>
        <p:spPr>
          <a:xfrm>
            <a:off x="4361688" y="1026372"/>
            <a:ext cx="4572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15" name="Google Shape;215;g12e92bcc596_0_12"/>
          <p:cNvSpPr txBox="1">
            <a:spLocks noGrp="1"/>
          </p:cNvSpPr>
          <p:nvPr>
            <p:ph type="body" idx="1"/>
          </p:nvPr>
        </p:nvSpPr>
        <p:spPr>
          <a:xfrm>
            <a:off x="301752" y="1527048"/>
            <a:ext cx="86136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GB" dirty="0"/>
              <a:t>Full diagram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9F472F-E96E-5FBB-644E-2B79A7712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" y="2122295"/>
            <a:ext cx="9144000" cy="397675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f5b29592c_0_0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</a:pPr>
            <a:r>
              <a:rPr lang="en-US" dirty="0"/>
              <a:t>Demo</a:t>
            </a:r>
            <a:endParaRPr dirty="0"/>
          </a:p>
        </p:txBody>
      </p:sp>
      <p:sp>
        <p:nvSpPr>
          <p:cNvPr id="221" name="Google Shape;221;g12f5b29592c_0_0"/>
          <p:cNvSpPr txBox="1">
            <a:spLocks noGrp="1"/>
          </p:cNvSpPr>
          <p:nvPr>
            <p:ph type="sldNum" idx="12"/>
          </p:nvPr>
        </p:nvSpPr>
        <p:spPr>
          <a:xfrm>
            <a:off x="4361688" y="1026372"/>
            <a:ext cx="4572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0C79C4-D0AA-720E-3F1B-74D4966F8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183" y="1506444"/>
            <a:ext cx="6094901" cy="49066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f5b29592c_0_0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</a:pPr>
            <a:r>
              <a:rPr lang="en-US" dirty="0"/>
              <a:t>Demo</a:t>
            </a:r>
            <a:endParaRPr dirty="0"/>
          </a:p>
        </p:txBody>
      </p:sp>
      <p:sp>
        <p:nvSpPr>
          <p:cNvPr id="221" name="Google Shape;221;g12f5b29592c_0_0"/>
          <p:cNvSpPr txBox="1">
            <a:spLocks noGrp="1"/>
          </p:cNvSpPr>
          <p:nvPr>
            <p:ph type="sldNum" idx="12"/>
          </p:nvPr>
        </p:nvSpPr>
        <p:spPr>
          <a:xfrm>
            <a:off x="4361688" y="1026372"/>
            <a:ext cx="4572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D9B8AF-B0AC-A2CF-E6C3-FC78E2C88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60" y="2586770"/>
            <a:ext cx="8661880" cy="209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30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f5b29592c_0_0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</a:pPr>
            <a:r>
              <a:rPr lang="en-US" dirty="0"/>
              <a:t>Demo</a:t>
            </a:r>
            <a:endParaRPr dirty="0"/>
          </a:p>
        </p:txBody>
      </p:sp>
      <p:sp>
        <p:nvSpPr>
          <p:cNvPr id="221" name="Google Shape;221;g12f5b29592c_0_0"/>
          <p:cNvSpPr txBox="1">
            <a:spLocks noGrp="1"/>
          </p:cNvSpPr>
          <p:nvPr>
            <p:ph type="sldNum" idx="12"/>
          </p:nvPr>
        </p:nvSpPr>
        <p:spPr>
          <a:xfrm>
            <a:off x="4361688" y="1026372"/>
            <a:ext cx="4572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314FBD-27C8-4301-9027-256CE6045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1467672"/>
            <a:ext cx="903922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118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f5b29592c_0_0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</a:pPr>
            <a:r>
              <a:rPr lang="en-US" dirty="0"/>
              <a:t>Demo</a:t>
            </a:r>
            <a:endParaRPr dirty="0"/>
          </a:p>
        </p:txBody>
      </p:sp>
      <p:sp>
        <p:nvSpPr>
          <p:cNvPr id="221" name="Google Shape;221;g12f5b29592c_0_0"/>
          <p:cNvSpPr txBox="1">
            <a:spLocks noGrp="1"/>
          </p:cNvSpPr>
          <p:nvPr>
            <p:ph type="sldNum" idx="12"/>
          </p:nvPr>
        </p:nvSpPr>
        <p:spPr>
          <a:xfrm>
            <a:off x="4361688" y="1026372"/>
            <a:ext cx="4572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4F2A96-1B7D-2425-D157-1CB65E892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125" y="1612289"/>
            <a:ext cx="641032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90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f5b29592c_0_0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</a:pPr>
            <a:r>
              <a:rPr lang="en-US" dirty="0"/>
              <a:t>Demo</a:t>
            </a:r>
            <a:endParaRPr dirty="0"/>
          </a:p>
        </p:txBody>
      </p:sp>
      <p:sp>
        <p:nvSpPr>
          <p:cNvPr id="221" name="Google Shape;221;g12f5b29592c_0_0"/>
          <p:cNvSpPr txBox="1">
            <a:spLocks noGrp="1"/>
          </p:cNvSpPr>
          <p:nvPr>
            <p:ph type="sldNum" idx="12"/>
          </p:nvPr>
        </p:nvSpPr>
        <p:spPr>
          <a:xfrm>
            <a:off x="4361688" y="1026372"/>
            <a:ext cx="4572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24AF27-901D-54C3-BCCF-B028C366D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" y="1960119"/>
            <a:ext cx="9044664" cy="325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605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f5b29592c_0_0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</a:pPr>
            <a:r>
              <a:rPr lang="en-US" dirty="0"/>
              <a:t>Demo</a:t>
            </a:r>
            <a:endParaRPr dirty="0"/>
          </a:p>
        </p:txBody>
      </p:sp>
      <p:sp>
        <p:nvSpPr>
          <p:cNvPr id="221" name="Google Shape;221;g12f5b29592c_0_0"/>
          <p:cNvSpPr txBox="1">
            <a:spLocks noGrp="1"/>
          </p:cNvSpPr>
          <p:nvPr>
            <p:ph type="sldNum" idx="12"/>
          </p:nvPr>
        </p:nvSpPr>
        <p:spPr>
          <a:xfrm>
            <a:off x="4361688" y="1026372"/>
            <a:ext cx="4572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4A0B76-E110-6875-7698-DD5B07D5B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51" y="2161151"/>
            <a:ext cx="8914697" cy="376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24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f5b29592c_0_0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</a:pPr>
            <a:r>
              <a:rPr lang="en-US" dirty="0"/>
              <a:t>Future work</a:t>
            </a:r>
            <a:endParaRPr dirty="0"/>
          </a:p>
        </p:txBody>
      </p:sp>
      <p:sp>
        <p:nvSpPr>
          <p:cNvPr id="221" name="Google Shape;221;g12f5b29592c_0_0"/>
          <p:cNvSpPr txBox="1">
            <a:spLocks noGrp="1"/>
          </p:cNvSpPr>
          <p:nvPr>
            <p:ph type="sldNum" idx="12"/>
          </p:nvPr>
        </p:nvSpPr>
        <p:spPr>
          <a:xfrm>
            <a:off x="4361688" y="1026372"/>
            <a:ext cx="4572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22" name="Google Shape;222;g12f5b29592c_0_0"/>
          <p:cNvSpPr txBox="1">
            <a:spLocks noGrp="1"/>
          </p:cNvSpPr>
          <p:nvPr>
            <p:ph type="body" idx="1"/>
          </p:nvPr>
        </p:nvSpPr>
        <p:spPr>
          <a:xfrm>
            <a:off x="301752" y="1527048"/>
            <a:ext cx="86136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GB" dirty="0"/>
              <a:t>Maintained attack-</a:t>
            </a:r>
            <a:r>
              <a:rPr lang="en-GB" dirty="0" err="1"/>
              <a:t>defense</a:t>
            </a:r>
            <a:r>
              <a:rPr lang="en-GB" dirty="0"/>
              <a:t> framework</a:t>
            </a:r>
          </a:p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GB" dirty="0"/>
              <a:t>Threat defensive profile generator tool</a:t>
            </a:r>
          </a:p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GB" dirty="0"/>
              <a:t>Security control validation and measurement using Attack-</a:t>
            </a:r>
            <a:r>
              <a:rPr lang="en-GB" dirty="0" err="1"/>
              <a:t>defense</a:t>
            </a:r>
            <a:r>
              <a:rPr lang="en-GB" dirty="0"/>
              <a:t> 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161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2e5f9064d1_0_34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</a:pPr>
            <a:r>
              <a:rPr lang="en-US"/>
              <a:t>Reference</a:t>
            </a:r>
            <a:endParaRPr/>
          </a:p>
        </p:txBody>
      </p:sp>
      <p:sp>
        <p:nvSpPr>
          <p:cNvPr id="228" name="Google Shape;228;g12e5f9064d1_0_34"/>
          <p:cNvSpPr txBox="1">
            <a:spLocks noGrp="1"/>
          </p:cNvSpPr>
          <p:nvPr>
            <p:ph type="sldNum" idx="12"/>
          </p:nvPr>
        </p:nvSpPr>
        <p:spPr>
          <a:xfrm>
            <a:off x="4361688" y="1026372"/>
            <a:ext cx="4572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29" name="Google Shape;229;g12e5f9064d1_0_34"/>
          <p:cNvSpPr txBox="1">
            <a:spLocks noGrp="1"/>
          </p:cNvSpPr>
          <p:nvPr>
            <p:ph type="body" idx="1"/>
          </p:nvPr>
        </p:nvSpPr>
        <p:spPr>
          <a:xfrm>
            <a:off x="301752" y="1527048"/>
            <a:ext cx="86136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274320" lvl="0" indent="-170497" algn="l" rtl="0">
              <a:spcBef>
                <a:spcPts val="540"/>
              </a:spcBef>
              <a:spcAft>
                <a:spcPts val="0"/>
              </a:spcAft>
              <a:buSzPct val="44444"/>
              <a:buChar char="⚫"/>
            </a:pPr>
            <a:r>
              <a:rPr lang="en-US"/>
              <a:t>Why Do Ransomware Attacks Keep Happening?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https://www.coresecurity.com/blog/why-do-ransomware-attacks-keep-happening</a:t>
            </a:r>
            <a:endParaRPr/>
          </a:p>
          <a:p>
            <a:pPr marL="274320" lvl="0" indent="-170497" algn="l" rtl="0">
              <a:spcBef>
                <a:spcPts val="540"/>
              </a:spcBef>
              <a:spcAft>
                <a:spcPts val="0"/>
              </a:spcAft>
              <a:buSzPct val="44444"/>
              <a:buChar char="⚫"/>
            </a:pPr>
            <a:r>
              <a:rPr lang="en-US"/>
              <a:t>How to Use the MITRE ATT&amp;CK Framework to Fight Ransomware Attacks</a:t>
            </a:r>
            <a:br>
              <a:rPr lang="en-US"/>
            </a:br>
            <a:r>
              <a:rPr lang="en-US" u="sng">
                <a:solidFill>
                  <a:schemeClr val="hlink"/>
                </a:solidFill>
                <a:hlinkClick r:id="rId4"/>
              </a:rPr>
              <a:t>https://www.cyberark.com/resources/blog/how-to-use-the-mitre-att-ck-framework-to-fight-ransomware-attacks</a:t>
            </a:r>
            <a:endParaRPr/>
          </a:p>
          <a:p>
            <a:pPr marL="274320" lvl="0" indent="-170497" algn="l" rtl="0">
              <a:spcBef>
                <a:spcPts val="540"/>
              </a:spcBef>
              <a:spcAft>
                <a:spcPts val="0"/>
              </a:spcAft>
              <a:buSzPct val="44444"/>
              <a:buChar char="⚫"/>
            </a:pPr>
            <a:r>
              <a:rPr lang="en-US"/>
              <a:t>R. Kwon, T. Ashley, J. Castleberry, P. Mckenzie and S. N. Gupta Gourisetti, "Cyber Threat Dictionary Using MITRE ATT&amp;CK Matrix and NIST Cybersecurity Framework Mapping," 2020 Resilience Week (RWS), 2020, pp. 106-112, doi: 10.1109/RWS50334.2020.9241271.</a:t>
            </a:r>
            <a:endParaRPr/>
          </a:p>
          <a:p>
            <a:pPr marL="274320" lvl="0" indent="-170497" algn="l" rtl="0">
              <a:spcBef>
                <a:spcPts val="540"/>
              </a:spcBef>
              <a:spcAft>
                <a:spcPts val="0"/>
              </a:spcAft>
              <a:buSzPct val="44444"/>
              <a:buChar char="⚫"/>
            </a:pPr>
            <a:r>
              <a:rPr lang="en-US"/>
              <a:t>S. Boudko and H. Abie, "Adaptive Cybersecurity Framework for Healthcare Internet of Things," 2019 13th International Symposium on Medical Information and Communication Technology (ISMICT), 2019, pp. 1-6, doi: 10.1109/ISMICT.2019.8743905.</a:t>
            </a:r>
            <a:endParaRPr/>
          </a:p>
          <a:p>
            <a:pPr marL="274320" lvl="0" indent="-170497" algn="l" rtl="0">
              <a:spcBef>
                <a:spcPts val="540"/>
              </a:spcBef>
              <a:spcAft>
                <a:spcPts val="0"/>
              </a:spcAft>
              <a:buSzPct val="44444"/>
              <a:buChar char="⚫"/>
            </a:pPr>
            <a:r>
              <a:rPr lang="en-US"/>
              <a:t>N. Teodoro, L. Gonçalves and C. Serrão, "NIST CyberSecurity Framework Compliance: A Generic Model for Dynamic Assessment and Predictive Requirements," 2015 IEEE Trustcom/BigDataSE/ISPA, 2015, pp. 418-425, doi: 10.1109/Trustcom.2015.402.</a:t>
            </a:r>
            <a:endParaRPr/>
          </a:p>
          <a:p>
            <a:pPr marL="274320" lvl="0" indent="-170497" algn="l" rtl="0">
              <a:spcBef>
                <a:spcPts val="540"/>
              </a:spcBef>
              <a:spcAft>
                <a:spcPts val="0"/>
              </a:spcAft>
              <a:buSzPct val="44444"/>
              <a:buChar char="⚫"/>
            </a:pPr>
            <a:r>
              <a:rPr lang="en-US"/>
              <a:t>Barker, W., Scarfone, K., Fisher, W., &amp; Souppaya, M. (2021). Cybersecurity Framework Profile for Ransomware Risk Management (No. NIST Internal or Interagency Report (NISTIR) 8374 (Draft)). National Institute of Standards and Technology.</a:t>
            </a:r>
            <a:endParaRPr/>
          </a:p>
          <a:p>
            <a:pPr marL="274320" lvl="0" indent="-170497" algn="l" rtl="0">
              <a:spcBef>
                <a:spcPts val="540"/>
              </a:spcBef>
              <a:spcAft>
                <a:spcPts val="0"/>
              </a:spcAft>
              <a:buSzPct val="44444"/>
              <a:buChar char="⚫"/>
            </a:pPr>
            <a:r>
              <a:rPr lang="en-US"/>
              <a:t>Mesker, K., Engineer, I. C., &amp; Chevron, E. T. C. (2014, October). Adapting NIST Cybersecurity Framework for Risk Assessment. In NIST Conference.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9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</a:pPr>
            <a:endParaRPr dirty="0"/>
          </a:p>
        </p:txBody>
      </p:sp>
      <p:sp>
        <p:nvSpPr>
          <p:cNvPr id="235" name="Google Shape;235;p9"/>
          <p:cNvSpPr txBox="1">
            <a:spLocks noGrp="1"/>
          </p:cNvSpPr>
          <p:nvPr>
            <p:ph type="sldNum" idx="12"/>
          </p:nvPr>
        </p:nvSpPr>
        <p:spPr>
          <a:xfrm>
            <a:off x="4361688" y="1026372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36" name="Google Shape;236;p9"/>
          <p:cNvSpPr txBox="1">
            <a:spLocks noGrp="1"/>
          </p:cNvSpPr>
          <p:nvPr>
            <p:ph type="body" idx="1"/>
          </p:nvPr>
        </p:nvSpPr>
        <p:spPr>
          <a:xfrm>
            <a:off x="301752" y="3505200"/>
            <a:ext cx="8503920" cy="259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295"/>
              <a:buNone/>
            </a:pPr>
            <a:r>
              <a:rPr lang="en-US" dirty="0"/>
              <a:t>Thanks you…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295"/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295"/>
              <a:buNone/>
            </a:pPr>
            <a:r>
              <a:rPr lang="en-US" dirty="0"/>
              <a:t>Q &amp; A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77" name="Google Shape;177;p2"/>
          <p:cNvSpPr txBox="1">
            <a:spLocks noGrp="1"/>
          </p:cNvSpPr>
          <p:nvPr>
            <p:ph type="body" idx="1"/>
          </p:nvPr>
        </p:nvSpPr>
        <p:spPr>
          <a:xfrm>
            <a:off x="301752" y="1527048"/>
            <a:ext cx="850392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04787" algn="l" rtl="0">
              <a:spcBef>
                <a:spcPts val="0"/>
              </a:spcBef>
              <a:spcAft>
                <a:spcPts val="0"/>
              </a:spcAft>
              <a:buSzPts val="1200"/>
              <a:buChar char="⚫"/>
            </a:pPr>
            <a:r>
              <a:rPr lang="en-US" dirty="0"/>
              <a:t>Introduction</a:t>
            </a:r>
            <a:endParaRPr dirty="0"/>
          </a:p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US" dirty="0"/>
              <a:t>Objective</a:t>
            </a:r>
          </a:p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US" dirty="0"/>
              <a:t>Literature review</a:t>
            </a:r>
            <a:endParaRPr dirty="0"/>
          </a:p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US" dirty="0"/>
              <a:t>Methodology</a:t>
            </a:r>
            <a:endParaRPr dirty="0"/>
          </a:p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US" dirty="0"/>
              <a:t>Result</a:t>
            </a:r>
            <a:endParaRPr dirty="0"/>
          </a:p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US" dirty="0"/>
              <a:t>Demo</a:t>
            </a:r>
          </a:p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US" dirty="0"/>
              <a:t>Future work</a:t>
            </a:r>
            <a:endParaRPr dirty="0"/>
          </a:p>
        </p:txBody>
      </p:sp>
      <p:sp>
        <p:nvSpPr>
          <p:cNvPr id="178" name="Google Shape;178;p2"/>
          <p:cNvSpPr txBox="1">
            <a:spLocks noGrp="1"/>
          </p:cNvSpPr>
          <p:nvPr>
            <p:ph type="sldNum" idx="12"/>
          </p:nvPr>
        </p:nvSpPr>
        <p:spPr>
          <a:xfrm>
            <a:off x="4361688" y="1026372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84" name="Google Shape;184;p4"/>
          <p:cNvSpPr txBox="1">
            <a:spLocks noGrp="1"/>
          </p:cNvSpPr>
          <p:nvPr>
            <p:ph type="sldNum" idx="12"/>
          </p:nvPr>
        </p:nvSpPr>
        <p:spPr>
          <a:xfrm>
            <a:off x="4361688" y="1026372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85" name="Google Shape;185;p4"/>
          <p:cNvSpPr txBox="1">
            <a:spLocks noGrp="1"/>
          </p:cNvSpPr>
          <p:nvPr>
            <p:ph type="body" idx="1"/>
          </p:nvPr>
        </p:nvSpPr>
        <p:spPr>
          <a:xfrm>
            <a:off x="301752" y="1527048"/>
            <a:ext cx="8613648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US" dirty="0"/>
              <a:t>Ransomware vectors are nearly impossible to close</a:t>
            </a:r>
            <a:endParaRPr dirty="0"/>
          </a:p>
          <a:p>
            <a:pPr marL="548640" lvl="1" indent="-274320" algn="l" rtl="0">
              <a:spcBef>
                <a:spcPts val="540"/>
              </a:spcBef>
              <a:spcAft>
                <a:spcPts val="0"/>
              </a:spcAft>
              <a:buSzPts val="1260"/>
              <a:buChar char="⚪"/>
            </a:pPr>
            <a:r>
              <a:rPr lang="en-US" dirty="0">
                <a:solidFill>
                  <a:schemeClr val="accent1"/>
                </a:solidFill>
              </a:rPr>
              <a:t>Phishing emails 70%</a:t>
            </a:r>
            <a:endParaRPr dirty="0">
              <a:solidFill>
                <a:schemeClr val="accent1"/>
              </a:solidFill>
            </a:endParaRPr>
          </a:p>
          <a:p>
            <a:pPr marL="548640" lvl="1" indent="-274320" algn="l" rtl="0">
              <a:spcBef>
                <a:spcPts val="540"/>
              </a:spcBef>
              <a:spcAft>
                <a:spcPts val="0"/>
              </a:spcAft>
              <a:buSzPts val="1260"/>
              <a:buChar char="⚪"/>
            </a:pPr>
            <a:r>
              <a:rPr lang="en-US" dirty="0">
                <a:solidFill>
                  <a:schemeClr val="accent1"/>
                </a:solidFill>
              </a:rPr>
              <a:t>email attachments 54%</a:t>
            </a:r>
            <a:endParaRPr dirty="0">
              <a:solidFill>
                <a:schemeClr val="accent1"/>
              </a:solidFill>
            </a:endParaRPr>
          </a:p>
          <a:p>
            <a:pPr marL="548640" lvl="1" indent="-274320" algn="l" rtl="0">
              <a:spcBef>
                <a:spcPts val="540"/>
              </a:spcBef>
              <a:spcAft>
                <a:spcPts val="0"/>
              </a:spcAft>
              <a:buSzPts val="1260"/>
              <a:buChar char="⚪"/>
            </a:pPr>
            <a:r>
              <a:rPr lang="en-US" dirty="0">
                <a:solidFill>
                  <a:schemeClr val="accent1"/>
                </a:solidFill>
              </a:rPr>
              <a:t>users visiting malicious and compromised website 41%</a:t>
            </a:r>
            <a:endParaRPr dirty="0">
              <a:solidFill>
                <a:schemeClr val="accent1"/>
              </a:solidFill>
            </a:endParaRPr>
          </a:p>
          <a:p>
            <a:pPr marL="274320" lvl="0" indent="-253365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US" dirty="0"/>
              <a:t>Most of ransomware gangs used MITRE ATT&amp;CK framework as technique for build weaponize or kill chain</a:t>
            </a:r>
            <a:endParaRPr dirty="0"/>
          </a:p>
          <a:p>
            <a:pPr marL="274320" lvl="0" indent="-253365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US" dirty="0"/>
              <a:t>Ransomware-as-a-service innovations always change or cover their path based on cyber kill chain</a:t>
            </a:r>
            <a:endParaRPr dirty="0"/>
          </a:p>
          <a:p>
            <a:pPr marL="274320" lvl="0" indent="-253365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US" dirty="0"/>
              <a:t>Cyber security practitioner are often puzzled how to cope with ransomware attacks when it occurs or finds the potential risk willing occur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e92bcc596_0_0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</a:pPr>
            <a:r>
              <a:rPr lang="en-US" dirty="0"/>
              <a:t>Objective</a:t>
            </a:r>
            <a:endParaRPr dirty="0"/>
          </a:p>
        </p:txBody>
      </p:sp>
      <p:sp>
        <p:nvSpPr>
          <p:cNvPr id="191" name="Google Shape;191;g12e92bcc596_0_0"/>
          <p:cNvSpPr txBox="1">
            <a:spLocks noGrp="1"/>
          </p:cNvSpPr>
          <p:nvPr>
            <p:ph type="sldNum" idx="12"/>
          </p:nvPr>
        </p:nvSpPr>
        <p:spPr>
          <a:xfrm>
            <a:off x="4361688" y="1026372"/>
            <a:ext cx="4572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92" name="Google Shape;192;g12e92bcc596_0_0"/>
          <p:cNvSpPr txBox="1">
            <a:spLocks noGrp="1"/>
          </p:cNvSpPr>
          <p:nvPr>
            <p:ph type="body" idx="1"/>
          </p:nvPr>
        </p:nvSpPr>
        <p:spPr>
          <a:xfrm>
            <a:off x="301752" y="1527048"/>
            <a:ext cx="86136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US" dirty="0"/>
              <a:t>Build up an attack-defense framework by mapping MITRE ATT&amp;CK Framework to NIST Cybersecurity Framework</a:t>
            </a:r>
            <a:endParaRPr dirty="0"/>
          </a:p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US" dirty="0"/>
              <a:t>To experiment defensive approach by identify ransomware gangs techniques based on MITRE ATT&amp;CK Matrix and provide a set of guidelines </a:t>
            </a:r>
            <a:endParaRPr dirty="0"/>
          </a:p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US" dirty="0"/>
              <a:t>Build a ransomware defensive dynamic profile by using Attack-defense framework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9703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e92bcc596_0_0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</a:pPr>
            <a:r>
              <a:rPr lang="en-US" dirty="0"/>
              <a:t>Literature Review</a:t>
            </a:r>
            <a:endParaRPr dirty="0"/>
          </a:p>
        </p:txBody>
      </p:sp>
      <p:sp>
        <p:nvSpPr>
          <p:cNvPr id="191" name="Google Shape;191;g12e92bcc596_0_0"/>
          <p:cNvSpPr txBox="1">
            <a:spLocks noGrp="1"/>
          </p:cNvSpPr>
          <p:nvPr>
            <p:ph type="sldNum" idx="12"/>
          </p:nvPr>
        </p:nvSpPr>
        <p:spPr>
          <a:xfrm>
            <a:off x="4361688" y="1026372"/>
            <a:ext cx="4572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92" name="Google Shape;192;g12e92bcc596_0_0"/>
          <p:cNvSpPr txBox="1">
            <a:spLocks noGrp="1"/>
          </p:cNvSpPr>
          <p:nvPr>
            <p:ph type="body" idx="1"/>
          </p:nvPr>
        </p:nvSpPr>
        <p:spPr>
          <a:xfrm>
            <a:off x="301752" y="1527048"/>
            <a:ext cx="86136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GB" dirty="0"/>
              <a:t>MITRE ATT&amp;CK Framework</a:t>
            </a:r>
          </a:p>
          <a:p>
            <a:pPr marL="731520" lvl="1" indent="-204787">
              <a:spcBef>
                <a:spcPts val="540"/>
              </a:spcBef>
              <a:buSzPts val="1200"/>
              <a:buChar char="⚫"/>
            </a:pPr>
            <a:r>
              <a:rPr lang="en-GB" dirty="0"/>
              <a:t>Post-compromise recognition and preventions</a:t>
            </a:r>
          </a:p>
          <a:p>
            <a:pPr marL="731520" lvl="1" indent="-204787">
              <a:spcBef>
                <a:spcPts val="540"/>
              </a:spcBef>
              <a:buSzPts val="1200"/>
              <a:buFont typeface="Noto Sans Symbols"/>
              <a:buChar char="⚫"/>
            </a:pPr>
            <a:r>
              <a:rPr lang="en-GB" dirty="0"/>
              <a:t>Technical used</a:t>
            </a:r>
          </a:p>
          <a:p>
            <a:pPr marL="731520" lvl="1" indent="-204787">
              <a:spcBef>
                <a:spcPts val="540"/>
              </a:spcBef>
              <a:buSzPts val="1200"/>
              <a:buChar char="⚫"/>
            </a:pPr>
            <a:endParaRPr lang="en-GB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B034C85-00B3-CADD-E558-B9ADF7B5B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4137" y="2949204"/>
            <a:ext cx="5153025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359B68D-E944-1D42-FBA2-5A29FBDC9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598" y="2949204"/>
            <a:ext cx="5153025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136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e92bcc596_0_0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</a:pPr>
            <a:r>
              <a:rPr lang="en-US" dirty="0"/>
              <a:t>Literature Review</a:t>
            </a:r>
            <a:endParaRPr dirty="0"/>
          </a:p>
        </p:txBody>
      </p:sp>
      <p:sp>
        <p:nvSpPr>
          <p:cNvPr id="191" name="Google Shape;191;g12e92bcc596_0_0"/>
          <p:cNvSpPr txBox="1">
            <a:spLocks noGrp="1"/>
          </p:cNvSpPr>
          <p:nvPr>
            <p:ph type="sldNum" idx="12"/>
          </p:nvPr>
        </p:nvSpPr>
        <p:spPr>
          <a:xfrm>
            <a:off x="4361688" y="1026372"/>
            <a:ext cx="4572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92" name="Google Shape;192;g12e92bcc596_0_0"/>
          <p:cNvSpPr txBox="1">
            <a:spLocks noGrp="1"/>
          </p:cNvSpPr>
          <p:nvPr>
            <p:ph type="body" idx="1"/>
          </p:nvPr>
        </p:nvSpPr>
        <p:spPr>
          <a:xfrm>
            <a:off x="301752" y="1527048"/>
            <a:ext cx="86136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GB" dirty="0"/>
              <a:t>NIST Cybersecurity Framework</a:t>
            </a:r>
          </a:p>
          <a:p>
            <a:pPr marL="731520" lvl="1" indent="-204787">
              <a:spcBef>
                <a:spcPts val="540"/>
              </a:spcBef>
              <a:buSzPts val="1200"/>
              <a:buFont typeface="Noto Sans Symbols"/>
              <a:buChar char="⚫"/>
            </a:pPr>
            <a:r>
              <a:rPr lang="en-GB" dirty="0"/>
              <a:t>A set of cybersecurity best practices and recommendations</a:t>
            </a:r>
            <a:endParaRPr lang="km-KH" dirty="0"/>
          </a:p>
          <a:p>
            <a:pPr marL="731520" lvl="1" indent="-204787">
              <a:spcBef>
                <a:spcPts val="540"/>
              </a:spcBef>
              <a:buSzPts val="1200"/>
              <a:buFont typeface="Noto Sans Symbols"/>
              <a:buChar char="⚫"/>
            </a:pPr>
            <a:r>
              <a:rPr lang="en-GB" dirty="0"/>
              <a:t>Simplifies the language of cybersecurity for everyone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25C91FC-1478-0D09-A9B1-EA5E2F689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52" y="3496362"/>
            <a:ext cx="3653928" cy="235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D9FFAFD-946B-F404-398C-C81F4A198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983" y="3422956"/>
            <a:ext cx="51530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605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2e92bcc596_0_6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</a:pPr>
            <a:r>
              <a:rPr lang="en-US"/>
              <a:t>Methodology</a:t>
            </a:r>
            <a:endParaRPr/>
          </a:p>
        </p:txBody>
      </p:sp>
      <p:sp>
        <p:nvSpPr>
          <p:cNvPr id="198" name="Google Shape;198;g12e92bcc596_0_6"/>
          <p:cNvSpPr txBox="1">
            <a:spLocks noGrp="1"/>
          </p:cNvSpPr>
          <p:nvPr>
            <p:ph type="sldNum" idx="12"/>
          </p:nvPr>
        </p:nvSpPr>
        <p:spPr>
          <a:xfrm>
            <a:off x="4361688" y="1026372"/>
            <a:ext cx="4572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99" name="Google Shape;199;g12e92bcc596_0_6"/>
          <p:cNvSpPr txBox="1">
            <a:spLocks noGrp="1"/>
          </p:cNvSpPr>
          <p:nvPr>
            <p:ph type="body" idx="1"/>
          </p:nvPr>
        </p:nvSpPr>
        <p:spPr>
          <a:xfrm>
            <a:off x="301752" y="1527048"/>
            <a:ext cx="86136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US"/>
              <a:t>From MITRE ATT&amp;CK Matrix to NIST Cybersecurity Framework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03EF06-7A1D-3B32-E8BE-E8E676E91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277" y="2560510"/>
            <a:ext cx="6229350" cy="25050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2ff7fed9ea_0_0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</a:pPr>
            <a:r>
              <a:rPr lang="en-US"/>
              <a:t>Methodology</a:t>
            </a:r>
            <a:endParaRPr/>
          </a:p>
        </p:txBody>
      </p:sp>
      <p:sp>
        <p:nvSpPr>
          <p:cNvPr id="206" name="Google Shape;206;g12ff7fed9ea_0_0"/>
          <p:cNvSpPr txBox="1">
            <a:spLocks noGrp="1"/>
          </p:cNvSpPr>
          <p:nvPr>
            <p:ph type="sldNum" idx="12"/>
          </p:nvPr>
        </p:nvSpPr>
        <p:spPr>
          <a:xfrm>
            <a:off x="4361688" y="1026372"/>
            <a:ext cx="4572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07" name="Google Shape;207;g12ff7fed9ea_0_0"/>
          <p:cNvSpPr txBox="1">
            <a:spLocks noGrp="1"/>
          </p:cNvSpPr>
          <p:nvPr>
            <p:ph type="body" idx="1"/>
          </p:nvPr>
        </p:nvSpPr>
        <p:spPr>
          <a:xfrm>
            <a:off x="301752" y="1527048"/>
            <a:ext cx="86136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US"/>
              <a:t>Usage of attack-defense framework in build up a ransomware defensive profile</a:t>
            </a:r>
            <a:endParaRPr/>
          </a:p>
        </p:txBody>
      </p:sp>
      <p:pic>
        <p:nvPicPr>
          <p:cNvPr id="208" name="Google Shape;208;g12ff7fed9e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167" y="2785680"/>
            <a:ext cx="7786275" cy="12866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2ff7fed9ea_0_0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</a:pPr>
            <a:r>
              <a:rPr lang="en-US"/>
              <a:t>Methodology</a:t>
            </a:r>
            <a:endParaRPr/>
          </a:p>
        </p:txBody>
      </p:sp>
      <p:sp>
        <p:nvSpPr>
          <p:cNvPr id="206" name="Google Shape;206;g12ff7fed9ea_0_0"/>
          <p:cNvSpPr txBox="1">
            <a:spLocks noGrp="1"/>
          </p:cNvSpPr>
          <p:nvPr>
            <p:ph type="sldNum" idx="12"/>
          </p:nvPr>
        </p:nvSpPr>
        <p:spPr>
          <a:xfrm>
            <a:off x="4361688" y="1026372"/>
            <a:ext cx="4572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07" name="Google Shape;207;g12ff7fed9ea_0_0"/>
          <p:cNvSpPr txBox="1">
            <a:spLocks noGrp="1"/>
          </p:cNvSpPr>
          <p:nvPr>
            <p:ph type="body" idx="1"/>
          </p:nvPr>
        </p:nvSpPr>
        <p:spPr>
          <a:xfrm>
            <a:off x="301752" y="1527048"/>
            <a:ext cx="86136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US" dirty="0"/>
              <a:t>Profile Enhancement lifecycle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F8F489-F863-7E9A-4A53-0757443F1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43" y="2857500"/>
            <a:ext cx="7974418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79490"/>
      </p:ext>
    </p:extLst>
  </p:cSld>
  <p:clrMapOvr>
    <a:masterClrMapping/>
  </p:clrMapOvr>
</p:sld>
</file>

<file path=ppt/theme/theme1.xml><?xml version="1.0" encoding="utf-8"?>
<a:theme xmlns:a="http://schemas.openxmlformats.org/drawingml/2006/main" name="Civic">
  <a:themeElements>
    <a:clrScheme name="Civic">
      <a:dk1>
        <a:srgbClr val="000000"/>
      </a:dk1>
      <a:lt1>
        <a:srgbClr val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555</Words>
  <Application>Microsoft Office PowerPoint</Application>
  <PresentationFormat>On-screen Show (4:3)</PresentationFormat>
  <Paragraphs>82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Georgia</vt:lpstr>
      <vt:lpstr>Noto Sans Symbols</vt:lpstr>
      <vt:lpstr>Civic</vt:lpstr>
      <vt:lpstr>Dynamic Adaptive of Ransomeware Defensive Profile Using Attack-Defense framework</vt:lpstr>
      <vt:lpstr>Outline</vt:lpstr>
      <vt:lpstr>Introduction</vt:lpstr>
      <vt:lpstr>Objective</vt:lpstr>
      <vt:lpstr>Literature Review</vt:lpstr>
      <vt:lpstr>Literature Review</vt:lpstr>
      <vt:lpstr>Methodology</vt:lpstr>
      <vt:lpstr>Methodology</vt:lpstr>
      <vt:lpstr>Methodology</vt:lpstr>
      <vt:lpstr>Result</vt:lpstr>
      <vt:lpstr>Demo</vt:lpstr>
      <vt:lpstr>Demo</vt:lpstr>
      <vt:lpstr>Demo</vt:lpstr>
      <vt:lpstr>Demo</vt:lpstr>
      <vt:lpstr>Demo</vt:lpstr>
      <vt:lpstr>Demo</vt:lpstr>
      <vt:lpstr>Future work</vt:lpstr>
      <vt:lpstr>Reference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Adaptive of Ransomeware Defensive Profile Using Attack-Defense framework</dc:title>
  <dc:creator>Sokha</dc:creator>
  <cp:lastModifiedBy>Vichhika Pann</cp:lastModifiedBy>
  <cp:revision>2</cp:revision>
  <dcterms:created xsi:type="dcterms:W3CDTF">2015-04-24T22:36:42Z</dcterms:created>
  <dcterms:modified xsi:type="dcterms:W3CDTF">2022-06-16T16:10:58Z</dcterms:modified>
</cp:coreProperties>
</file>